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992888" cy="18722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3100" b="1" dirty="0" smtClean="0"/>
              <a:t>Обласні </a:t>
            </a:r>
            <a:r>
              <a:rPr lang="uk-UA" sz="3100" b="1" dirty="0"/>
              <a:t>заходи еколого-натуралістичного напряму позашкільної освіти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7532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21349"/>
              </p:ext>
            </p:extLst>
          </p:nvPr>
        </p:nvGraphicFramePr>
        <p:xfrm>
          <a:off x="251520" y="1124744"/>
          <a:ext cx="8712968" cy="47380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6358370"/>
                <a:gridCol w="1850542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учнівських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колективів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екологічної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просвіти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«Земля – наш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спільний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дім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». </a:t>
                      </a:r>
                    </a:p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заходу: «Земле моя,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Україно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!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вічно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будеш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жити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!» 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листопад-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496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конкурсу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дитячого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малюнку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Зоологічна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галерея» 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січень-березень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00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обласної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природоохоронної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акції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Ялинка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Всеукраїнських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конкурсів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Новорічна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композиція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та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сувенір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00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заочного конкурсу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юних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фотоаматорів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«Моя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року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7091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творчих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Гуманне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ставлення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тварин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року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5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8371656" cy="7627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4.Природоохоронні </a:t>
            </a:r>
            <a:r>
              <a:rPr lang="ru-RU" sz="4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акції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93152"/>
              </p:ext>
            </p:extLst>
          </p:nvPr>
        </p:nvGraphicFramePr>
        <p:xfrm>
          <a:off x="467544" y="1076097"/>
          <a:ext cx="8136904" cy="52833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2048"/>
                <a:gridCol w="5976664"/>
                <a:gridCol w="1728192"/>
              </a:tblGrid>
              <a:tr h="7722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Назва заходу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Термін проведення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74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1.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Обласна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природоохоронна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акція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Міжнародний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день </a:t>
                      </a:r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охорони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водно-</a:t>
                      </a:r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болотних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угідь</a:t>
                      </a:r>
                      <a:r>
                        <a:rPr kumimoji="0" lang="ru-RU" sz="200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» (заочно)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лютий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74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2.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Участь у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Європейській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фенологічній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кампанії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2024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березень-травень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74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3.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конкурсу «День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зустрічі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птахів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березень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74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4.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конкурсу «Парки –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легені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міст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сіл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березень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-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квітень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74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5.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Всеукраїнської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акції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«День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натураліста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» 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вересень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742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6.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конкурсу «Птах року»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протягом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року,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звіт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 -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onstantia" panose="02030602050306030303" pitchFamily="18" charset="0"/>
                        </a:rPr>
                        <a:t>жовтень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10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3188"/>
              </p:ext>
            </p:extLst>
          </p:nvPr>
        </p:nvGraphicFramePr>
        <p:xfrm>
          <a:off x="251520" y="1124744"/>
          <a:ext cx="8712968" cy="2556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6358370"/>
                <a:gridCol w="1850542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огляд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внутрішнього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озеленення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приміщень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«Галерея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кімнатних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рослин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-листопад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496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природоохоронна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акція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день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Чорного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моря»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-листопад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00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загальнонаціональній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трудовій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акції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Турбота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рідна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моя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року,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16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9932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 Black" panose="020B0A04020102020204" pitchFamily="34" charset="0"/>
                <a:cs typeface="Aharoni" panose="02010803020104030203" pitchFamily="2" charset="-79"/>
              </a:rPr>
              <a:t>5.Участь у </a:t>
            </a:r>
            <a:r>
              <a:rPr lang="ru-RU" sz="2400" b="1" dirty="0" err="1">
                <a:latin typeface="Arial Black" panose="020B0A04020102020204" pitchFamily="34" charset="0"/>
                <a:cs typeface="Aharoni" panose="02010803020104030203" pitchFamily="2" charset="-79"/>
              </a:rPr>
              <a:t>фахових</a:t>
            </a:r>
            <a:r>
              <a:rPr lang="ru-RU" sz="2400" b="1" dirty="0">
                <a:latin typeface="Arial Black" panose="020B0A04020102020204" pitchFamily="34" charset="0"/>
                <a:cs typeface="Aharoni" panose="02010803020104030203" pitchFamily="2" charset="-79"/>
              </a:rPr>
              <a:t> конкурсах </a:t>
            </a:r>
            <a:r>
              <a:rPr lang="ru-RU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з </a:t>
            </a:r>
            <a:r>
              <a:rPr lang="ru-RU" sz="2400" b="1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педагогічної</a:t>
            </a:r>
            <a:r>
              <a:rPr lang="ru-RU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400" b="1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майстерності</a:t>
            </a:r>
            <a:r>
              <a:rPr lang="ru-RU" sz="2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:</a:t>
            </a:r>
            <a:endParaRPr lang="ru-RU" sz="24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проходить у таких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категоріях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еколого-натуралістичного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конкурсних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до 15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року</a:t>
            </a:r>
          </a:p>
        </p:txBody>
      </p:sp>
    </p:spTree>
    <p:extLst>
      <p:ext uri="{BB962C8B-B14F-4D97-AF65-F5344CB8AC3E}">
        <p14:creationId xmlns:p14="http://schemas.microsoft.com/office/powerpoint/2010/main" val="20134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640961" cy="381642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</a:rPr>
              <a:t>Про </a:t>
            </a:r>
            <a:r>
              <a:rPr lang="ru-RU" sz="2800" b="1" i="1" dirty="0" err="1">
                <a:solidFill>
                  <a:schemeClr val="bg1"/>
                </a:solidFill>
              </a:rPr>
              <a:t>європейський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екологічний</a:t>
            </a:r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</a:rPr>
              <a:t>рух</a:t>
            </a:r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учнівської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молоді</a:t>
            </a:r>
            <a:r>
              <a:rPr lang="ru-RU" sz="2800" b="1" i="1" dirty="0" smtClean="0">
                <a:solidFill>
                  <a:schemeClr val="bg1"/>
                </a:solidFill>
              </a:rPr>
              <a:t> «</a:t>
            </a:r>
            <a:r>
              <a:rPr lang="ru-RU" sz="2800" b="1" i="1" dirty="0" err="1" smtClean="0">
                <a:solidFill>
                  <a:schemeClr val="bg1"/>
                </a:solidFill>
              </a:rPr>
              <a:t>Екорейнджери</a:t>
            </a:r>
            <a:r>
              <a:rPr lang="ru-RU" sz="2800" b="1" i="1" dirty="0" smtClean="0">
                <a:solidFill>
                  <a:schemeClr val="bg1"/>
                </a:solidFill>
              </a:rPr>
              <a:t>»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https://nenc.gov.ua/wp-content/uploads/2024/02/2024-02-63.pdf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r>
              <a:rPr lang="ru-RU" sz="2600" b="1" i="1" dirty="0" err="1">
                <a:solidFill>
                  <a:srgbClr val="002060"/>
                </a:solidFill>
              </a:rPr>
              <a:t>Сім'я</a:t>
            </a:r>
            <a:r>
              <a:rPr lang="ru-RU" sz="2600" b="1" i="1" dirty="0">
                <a:solidFill>
                  <a:srgbClr val="002060"/>
                </a:solidFill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</a:rPr>
              <a:t>зелених</a:t>
            </a:r>
            <a:r>
              <a:rPr lang="ru-RU" sz="2600" b="1" i="1" dirty="0">
                <a:solidFill>
                  <a:srgbClr val="002060"/>
                </a:solidFill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</a:rPr>
              <a:t>сердець</a:t>
            </a:r>
            <a:r>
              <a:rPr lang="ru-RU" sz="2600" b="1" i="1" dirty="0">
                <a:solidFill>
                  <a:srgbClr val="002060"/>
                </a:solidFill>
              </a:rPr>
              <a:t> – </a:t>
            </a:r>
            <a:r>
              <a:rPr lang="ru-RU" sz="2600" b="1" i="1" dirty="0" err="1">
                <a:solidFill>
                  <a:srgbClr val="002060"/>
                </a:solidFill>
              </a:rPr>
              <a:t>це</a:t>
            </a:r>
            <a:r>
              <a:rPr lang="ru-RU" sz="2600" b="1" i="1" dirty="0">
                <a:solidFill>
                  <a:srgbClr val="002060"/>
                </a:solidFill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</a:rPr>
              <a:t>ми, </a:t>
            </a:r>
            <a:r>
              <a:rPr lang="ru-RU" sz="2600" b="1" i="1" dirty="0" err="1" smtClean="0">
                <a:solidFill>
                  <a:srgbClr val="002060"/>
                </a:solidFill>
              </a:rPr>
              <a:t>екорейнджери</a:t>
            </a:r>
            <a:r>
              <a:rPr lang="ru-RU" sz="2600" b="1" i="1" dirty="0">
                <a:solidFill>
                  <a:srgbClr val="002060"/>
                </a:solidFill>
              </a:rPr>
              <a:t>, </a:t>
            </a:r>
            <a:r>
              <a:rPr lang="ru-RU" sz="2600" b="1" i="1" dirty="0" err="1">
                <a:solidFill>
                  <a:srgbClr val="002060"/>
                </a:solidFill>
              </a:rPr>
              <a:t>охоронці</a:t>
            </a:r>
            <a:r>
              <a:rPr lang="ru-RU" sz="2600" b="1" i="1" dirty="0">
                <a:solidFill>
                  <a:srgbClr val="002060"/>
                </a:solidFill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</a:rPr>
              <a:t>природи</a:t>
            </a:r>
            <a:endParaRPr lang="ru-RU" sz="2600" b="1" i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87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914400"/>
          </a:xfrm>
        </p:spPr>
        <p:txBody>
          <a:bodyPr>
            <a:normAutofit fontScale="55000" lnSpcReduction="20000"/>
          </a:bodyPr>
          <a:lstStyle/>
          <a:p>
            <a:pPr lvl="0" algn="ctr"/>
            <a:endParaRPr lang="uk-UA" sz="3200" b="1" dirty="0" smtClean="0">
              <a:solidFill>
                <a:schemeClr val="tx1"/>
              </a:solidFill>
            </a:endParaRPr>
          </a:p>
          <a:p>
            <a:pPr lvl="0" algn="ctr"/>
            <a:r>
              <a:rPr lang="uk-UA" sz="6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Науково-дослідницькі </a:t>
            </a:r>
            <a:r>
              <a:rPr lang="uk-UA" sz="6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</a:t>
            </a:r>
            <a:r>
              <a:rPr lang="uk-UA" sz="6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9406"/>
              </p:ext>
            </p:extLst>
          </p:nvPr>
        </p:nvGraphicFramePr>
        <p:xfrm>
          <a:off x="467544" y="1076097"/>
          <a:ext cx="8136904" cy="516121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2048"/>
                <a:gridCol w="5976664"/>
                <a:gridCol w="1728192"/>
              </a:tblGrid>
              <a:tr h="81558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 заходу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03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Підготовка делегації до участі у Всеукраїнському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турніру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природничих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дисциплін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«NATURE»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січень-лютий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03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конкурсу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селекціонер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генетик»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03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олімпіаді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довкілля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березень-квітень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03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делегації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природничій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841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винахідницьких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раціоналізаторських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еколого-натуралістичного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(12-15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83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20530"/>
              </p:ext>
            </p:extLst>
          </p:nvPr>
        </p:nvGraphicFramePr>
        <p:xfrm>
          <a:off x="323528" y="1052736"/>
          <a:ext cx="8280920" cy="49685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6018085"/>
                <a:gridCol w="1758779"/>
              </a:tblGrid>
              <a:tr h="807685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конкурс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дослідницько-експериментальних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природознавства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дослідник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(9-11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хакатоні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«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Eco-Hackathon»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зліт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бригад,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аграрних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об’єднань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загальноосвітніх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позашкільних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Бізнес-стартап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юного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підприємця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зліт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лісництв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позашкільної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85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фестивалю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сад»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35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58493"/>
              </p:ext>
            </p:extLst>
          </p:nvPr>
        </p:nvGraphicFramePr>
        <p:xfrm>
          <a:off x="323528" y="1052736"/>
          <a:ext cx="8280920" cy="4267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4056"/>
                <a:gridCol w="6018085"/>
                <a:gridCol w="1758779"/>
              </a:tblGrid>
              <a:tr h="807685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навичковому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форумі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нобеліанти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Юніор-аграрій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вересень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біологічному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студентської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Дотик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вересень-жовтень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навчально-дослідних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ділянок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85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конкурсу-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огляду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Дивовижна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теплиця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71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389813"/>
              </p:ext>
            </p:extLst>
          </p:nvPr>
        </p:nvGraphicFramePr>
        <p:xfrm>
          <a:off x="323528" y="1052736"/>
          <a:ext cx="8280920" cy="55781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6048672"/>
                <a:gridCol w="1584176"/>
              </a:tblGrid>
              <a:tr h="807685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винахідницьких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раціоналізаторських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проєктів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еколого-натуралістичного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напряму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(16-23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чемпіонаті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«Екософт-2025»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грудень-січень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молодіжних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енергозбереження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Енергія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»: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студентська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молодь 18-23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молодь 12-18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грудень-січень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-Техно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2025» -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науково-технічної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виставки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Regeneron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ISEF-2024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грудень-січень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85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делегації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турнірі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хіміків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 Скопенка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9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00496"/>
              </p:ext>
            </p:extLst>
          </p:nvPr>
        </p:nvGraphicFramePr>
        <p:xfrm>
          <a:off x="395536" y="1196752"/>
          <a:ext cx="8280920" cy="16153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6048672"/>
                <a:gridCol w="1584176"/>
              </a:tblGrid>
              <a:tr h="807685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етап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конкурсу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юних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зоологів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тваринників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олімпіаді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випускного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шкільного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дослідництва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року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38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іонально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-патріотичні заходи: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04768"/>
              </p:ext>
            </p:extLst>
          </p:nvPr>
        </p:nvGraphicFramePr>
        <p:xfrm>
          <a:off x="467544" y="1196753"/>
          <a:ext cx="8424936" cy="429299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6048672"/>
                <a:gridCol w="1728192"/>
              </a:tblGrid>
              <a:tr h="8640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 заходу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Термін проведення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есе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патріотично-громадянської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тематики «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Єднанням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сильні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!»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січень-березень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4849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родинному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фото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Вишиванка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оберіг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моєї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березень-квітень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делегації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фестивалі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патріотичних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дій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серпень</a:t>
                      </a: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6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дитячо-юнацька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еколого-патріотична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Паросток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року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7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3071"/>
            <a:ext cx="8424936" cy="103056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+mj-lt"/>
              </a:rPr>
              <a:t>3.Еколого-просвітницькі заходи :</a:t>
            </a:r>
            <a:endParaRPr lang="ru-RU" sz="36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89086"/>
              </p:ext>
            </p:extLst>
          </p:nvPr>
        </p:nvGraphicFramePr>
        <p:xfrm>
          <a:off x="323528" y="1052737"/>
          <a:ext cx="8712968" cy="512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62635"/>
                <a:gridCol w="6399791"/>
                <a:gridCol w="1850542"/>
              </a:tblGrid>
              <a:tr h="6480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Назва заходу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Термін проведення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51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1.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Участь у 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Міжнародному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конкурсі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еколого-валеологічної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спрямованості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Тема заходу: «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Квітка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буття</a:t>
                      </a:r>
                      <a:r>
                        <a:rPr kumimoji="0"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лютий-березень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74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2.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І (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)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етап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юнацького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фестивалю «В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об’єктиві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натураліста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»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Тема заходу: «Нектар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життя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лютий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165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3.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фестивалю «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Ленд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-арт весна 2024» 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березень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06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4.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проведення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Форуму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юних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екологів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України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березень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-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квітень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0442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5.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участі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у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Всеукраїнському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конкурсі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з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квітникарства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та ландшафтного дизайну «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Квітуча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Україна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квітень</a:t>
                      </a:r>
                      <a:endParaRPr lang="ru-RU" sz="2000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34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97320"/>
              </p:ext>
            </p:extLst>
          </p:nvPr>
        </p:nvGraphicFramePr>
        <p:xfrm>
          <a:off x="251520" y="692696"/>
          <a:ext cx="8748464" cy="55762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6109"/>
                <a:gridCol w="6384274"/>
                <a:gridCol w="1858081"/>
              </a:tblGrid>
              <a:tr h="692231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0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Участь у </a:t>
                      </a:r>
                      <a:r>
                        <a:rPr kumimoji="0" lang="ru-RU" sz="2000" b="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Всеукраїнському</a:t>
                      </a:r>
                      <a:r>
                        <a:rPr kumimoji="0" lang="ru-RU" sz="2000" b="0" kern="12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kern="12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змаганні-квесті</a:t>
                      </a:r>
                      <a:endParaRPr kumimoji="0" lang="ru-RU" sz="2000" b="0" kern="12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квітень-червень</a:t>
                      </a:r>
                      <a:endParaRPr lang="ru-RU" sz="20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871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делегації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участі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заходах з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учнівською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молоддю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літньої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кампанії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зліт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лідерів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Дитячого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парламенту; 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зліт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юних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дослідників-природознавців</a:t>
                      </a:r>
                      <a:endParaRPr lang="en-US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травень-червень</a:t>
                      </a:r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518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юннатівського</a:t>
                      </a:r>
                      <a:r>
                        <a:rPr lang="ru-RU" sz="20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природоохоронного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руху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«Зелена</a:t>
                      </a:r>
                      <a:r>
                        <a:rPr lang="ru-RU" sz="20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естафета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червень</a:t>
                      </a:r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223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конкурсу з флористики та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фітодизайну</a:t>
                      </a:r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червень-серпень</a:t>
                      </a:r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223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захід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виставка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досягнень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юних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натуралістів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Щедрість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рідної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20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3200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збір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лідерів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регіонального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осередку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спілки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«Дитячий </a:t>
                      </a:r>
                      <a:r>
                        <a:rPr lang="ru-RU" sz="2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екологічний</a:t>
                      </a: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парламент»</a:t>
                      </a:r>
                    </a:p>
                    <a:p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85000">
                          <a:srgbClr val="C0FCDB"/>
                        </a:gs>
                        <a:gs pos="85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27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456</TotalTime>
  <Words>912</Words>
  <Application>Microsoft Office PowerPoint</Application>
  <PresentationFormat>Экран (4:3)</PresentationFormat>
  <Paragraphs>191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Обласні заходи еколого-натуралістичного напряму позашкільної освіти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Обласні заходи еколого-натуралістичного напряму позашкільної освіти </dc:title>
  <dc:creator>BARBARA</dc:creator>
  <cp:lastModifiedBy>BARBARA</cp:lastModifiedBy>
  <cp:revision>19</cp:revision>
  <dcterms:created xsi:type="dcterms:W3CDTF">2024-03-11T09:16:59Z</dcterms:created>
  <dcterms:modified xsi:type="dcterms:W3CDTF">2024-03-15T08:44:26Z</dcterms:modified>
</cp:coreProperties>
</file>